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4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5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1075" r:id="rId4"/>
    <p:sldId id="918" r:id="rId5"/>
    <p:sldId id="1077" r:id="rId6"/>
    <p:sldId id="1074" r:id="rId7"/>
    <p:sldId id="1086" r:id="rId8"/>
    <p:sldId id="1087" r:id="rId9"/>
    <p:sldId id="1082" r:id="rId10"/>
    <p:sldId id="1095" r:id="rId11"/>
    <p:sldId id="1096" r:id="rId12"/>
    <p:sldId id="1091" r:id="rId13"/>
    <p:sldId id="1093" r:id="rId14"/>
    <p:sldId id="1097" r:id="rId15"/>
    <p:sldId id="1098" r:id="rId16"/>
    <p:sldId id="534" r:id="rId17"/>
    <p:sldId id="535" r:id="rId18"/>
    <p:sldId id="914" r:id="rId19"/>
    <p:sldId id="916" r:id="rId20"/>
    <p:sldId id="917" r:id="rId21"/>
  </p:sldIdLst>
  <p:sldSz cx="9144000" cy="5130800"/>
  <p:notesSz cx="6858000" cy="9144000"/>
  <p:custDataLst>
    <p:tags r:id="rId23"/>
  </p:custDataLst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 indent="2286000">
      <a:defRPr>
        <a:latin typeface="Arial"/>
        <a:ea typeface="Arial"/>
        <a:cs typeface="Arial"/>
        <a:sym typeface="Arial"/>
      </a:defRPr>
    </a:lvl6pPr>
    <a:lvl7pPr indent="2743200">
      <a:defRPr>
        <a:latin typeface="Arial"/>
        <a:ea typeface="Arial"/>
        <a:cs typeface="Arial"/>
        <a:sym typeface="Arial"/>
      </a:defRPr>
    </a:lvl7pPr>
    <a:lvl8pPr indent="3200400">
      <a:defRPr>
        <a:latin typeface="Arial"/>
        <a:ea typeface="Arial"/>
        <a:cs typeface="Arial"/>
        <a:sym typeface="Arial"/>
      </a:defRPr>
    </a:lvl8pPr>
    <a:lvl9pPr indent="3657600">
      <a:defRPr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C SYSTEM" initials="M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59" autoAdjust="0"/>
  </p:normalViewPr>
  <p:slideViewPr>
    <p:cSldViewPr snapToGrid="0">
      <p:cViewPr varScale="1">
        <p:scale>
          <a:sx n="139" d="100"/>
          <a:sy n="139" d="100"/>
        </p:scale>
        <p:origin x="-83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" name="Shape 36"/>
          <p:cNvSpPr>
            <a:spLocks noGrp="1"/>
          </p:cNvSpPr>
          <p:nvPr>
            <p:ph type="body" sz="quarter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523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4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1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935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99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4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68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pic>
        <p:nvPicPr>
          <p:cNvPr id="5" name="图片 4" descr="学科网LOGO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858760" y="73025"/>
            <a:ext cx="1204595" cy="4870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>
        <a:defRPr sz="4400">
          <a:latin typeface="Arial"/>
          <a:ea typeface="Arial"/>
          <a:cs typeface="Arial"/>
          <a:sym typeface="Arial"/>
        </a:defRPr>
      </a:lvl1pPr>
      <a:lvl2pPr algn="ctr">
        <a:defRPr sz="4400">
          <a:latin typeface="Arial"/>
          <a:ea typeface="Arial"/>
          <a:cs typeface="Arial"/>
          <a:sym typeface="Arial"/>
        </a:defRPr>
      </a:lvl2pPr>
      <a:lvl3pPr algn="ctr">
        <a:defRPr sz="4400">
          <a:latin typeface="Arial"/>
          <a:ea typeface="Arial"/>
          <a:cs typeface="Arial"/>
          <a:sym typeface="Arial"/>
        </a:defRPr>
      </a:lvl3pPr>
      <a:lvl4pPr algn="ctr">
        <a:defRPr sz="4400">
          <a:latin typeface="Arial"/>
          <a:ea typeface="Arial"/>
          <a:cs typeface="Arial"/>
          <a:sym typeface="Arial"/>
        </a:defRPr>
      </a:lvl4pPr>
      <a:lvl5pPr algn="ctr">
        <a:defRPr sz="4400">
          <a:latin typeface="Arial"/>
          <a:ea typeface="Arial"/>
          <a:cs typeface="Arial"/>
          <a:sym typeface="Arial"/>
        </a:defRPr>
      </a:lvl5pPr>
      <a:lvl6pPr indent="457200" algn="ctr">
        <a:defRPr sz="4400">
          <a:latin typeface="Arial"/>
          <a:ea typeface="Arial"/>
          <a:cs typeface="Arial"/>
          <a:sym typeface="Arial"/>
        </a:defRPr>
      </a:lvl6pPr>
      <a:lvl7pPr indent="914400" algn="ctr">
        <a:defRPr sz="4400">
          <a:latin typeface="Arial"/>
          <a:ea typeface="Arial"/>
          <a:cs typeface="Arial"/>
          <a:sym typeface="Arial"/>
        </a:defRPr>
      </a:lvl7pPr>
      <a:lvl8pPr indent="1371600" algn="ctr">
        <a:defRPr sz="4400">
          <a:latin typeface="Arial"/>
          <a:ea typeface="Arial"/>
          <a:cs typeface="Arial"/>
          <a:sym typeface="Arial"/>
        </a:defRPr>
      </a:lvl8pPr>
      <a:lvl9pPr indent="1828800" algn="ctr">
        <a:defRPr sz="44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1pPr>
      <a:lvl2pPr marL="783590" indent="-32639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2pPr>
      <a:lvl3pPr marL="1219200" indent="-3048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3pPr>
      <a:lvl4pPr marL="1737360" indent="-36576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4pPr>
      <a:lvl5pPr marL="2194560" indent="-365760">
        <a:spcBef>
          <a:spcPts val="700"/>
        </a:spcBef>
        <a:buSzTx/>
        <a:buChar char="»"/>
        <a:defRPr sz="3200">
          <a:latin typeface="Arial"/>
          <a:ea typeface="Arial"/>
          <a:cs typeface="Arial"/>
          <a:sym typeface="Arial"/>
        </a:defRPr>
      </a:lvl5pPr>
      <a:lvl6pPr marL="26924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6pPr>
      <a:lvl7pPr marL="31496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7pPr>
      <a:lvl8pPr marL="36068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8pPr>
      <a:lvl9pPr marL="40640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image" Target="../media/image27.png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image" Target="../media/image26.png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image" Target="../media/image25.png"/><Relationship Id="rId5" Type="http://schemas.openxmlformats.org/officeDocument/2006/relationships/tags" Target="../tags/tag134.xml"/><Relationship Id="rId10" Type="http://schemas.openxmlformats.org/officeDocument/2006/relationships/image" Target="../media/image24.png"/><Relationship Id="rId4" Type="http://schemas.openxmlformats.org/officeDocument/2006/relationships/tags" Target="../tags/tag133.xml"/><Relationship Id="rId9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40.xml"/><Relationship Id="rId7" Type="http://schemas.openxmlformats.org/officeDocument/2006/relationships/image" Target="../media/image28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3" Type="http://schemas.openxmlformats.org/officeDocument/2006/relationships/tags" Target="../tags/tag148.xml"/><Relationship Id="rId21" Type="http://schemas.openxmlformats.org/officeDocument/2006/relationships/tags" Target="../tags/tag166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tags" Target="../tags/tag165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23" Type="http://schemas.openxmlformats.org/officeDocument/2006/relationships/image" Target="../media/image31.jpeg"/><Relationship Id="rId10" Type="http://schemas.openxmlformats.org/officeDocument/2006/relationships/tags" Target="../tags/tag155.xml"/><Relationship Id="rId19" Type="http://schemas.openxmlformats.org/officeDocument/2006/relationships/tags" Target="../tags/tag164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Relationship Id="rId22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image" Target="../media/image32.png"/><Relationship Id="rId5" Type="http://schemas.openxmlformats.org/officeDocument/2006/relationships/tags" Target="../tags/tag175.xml"/><Relationship Id="rId10" Type="http://schemas.openxmlformats.org/officeDocument/2006/relationships/image" Target="../media/image5.png"/><Relationship Id="rId4" Type="http://schemas.openxmlformats.org/officeDocument/2006/relationships/tags" Target="../tags/tag174.xml"/><Relationship Id="rId9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image" Target="../media/image5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183.xml"/><Relationship Id="rId10" Type="http://schemas.openxmlformats.org/officeDocument/2006/relationships/tags" Target="../tags/tag188.xml"/><Relationship Id="rId4" Type="http://schemas.openxmlformats.org/officeDocument/2006/relationships/tags" Target="../tags/tag182.xml"/><Relationship Id="rId9" Type="http://schemas.openxmlformats.org/officeDocument/2006/relationships/tags" Target="../tags/tag18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7" Type="http://schemas.openxmlformats.org/officeDocument/2006/relationships/image" Target="../media/image33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196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image" Target="../media/image6.png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image" Target="../media/image5.png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notesSlide" Target="../notesSlides/notesSlide1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slideLayout" Target="../slideLayouts/slideLayout5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Relationship Id="rId27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20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8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openxmlformats.org/officeDocument/2006/relationships/notesSlide" Target="../notesSlides/notesSlide2.xml"/><Relationship Id="rId26" Type="http://schemas.openxmlformats.org/officeDocument/2006/relationships/image" Target="../media/image16.jpeg"/><Relationship Id="rId3" Type="http://schemas.openxmlformats.org/officeDocument/2006/relationships/tags" Target="../tags/tag65.xml"/><Relationship Id="rId21" Type="http://schemas.openxmlformats.org/officeDocument/2006/relationships/image" Target="../media/image11.png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slideLayout" Target="../slideLayouts/slideLayout5.xml"/><Relationship Id="rId25" Type="http://schemas.openxmlformats.org/officeDocument/2006/relationships/image" Target="../media/image15.png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image" Target="../media/image10.png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24" Type="http://schemas.openxmlformats.org/officeDocument/2006/relationships/image" Target="../media/image14.jpeg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image" Target="../media/image13.jpeg"/><Relationship Id="rId10" Type="http://schemas.openxmlformats.org/officeDocument/2006/relationships/tags" Target="../tags/tag72.xml"/><Relationship Id="rId19" Type="http://schemas.openxmlformats.org/officeDocument/2006/relationships/image" Target="../media/image9.png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83.xml"/><Relationship Id="rId7" Type="http://schemas.openxmlformats.org/officeDocument/2006/relationships/video" Target="../media/media1.wmv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" Type="http://schemas.openxmlformats.org/officeDocument/2006/relationships/tags" Target="../tags/tag82.xml"/><Relationship Id="rId16" Type="http://schemas.openxmlformats.org/officeDocument/2006/relationships/tags" Target="../tags/tag94.xml"/><Relationship Id="rId20" Type="http://schemas.openxmlformats.org/officeDocument/2006/relationships/image" Target="../media/image18.png"/><Relationship Id="rId1" Type="http://schemas.openxmlformats.org/officeDocument/2006/relationships/tags" Target="../tags/tag81.xml"/><Relationship Id="rId6" Type="http://schemas.microsoft.com/office/2007/relationships/media" Target="../media/media1.wmv"/><Relationship Id="rId11" Type="http://schemas.openxmlformats.org/officeDocument/2006/relationships/tags" Target="../tags/tag89.xml"/><Relationship Id="rId5" Type="http://schemas.openxmlformats.org/officeDocument/2006/relationships/tags" Target="../tags/tag85.xml"/><Relationship Id="rId15" Type="http://schemas.openxmlformats.org/officeDocument/2006/relationships/tags" Target="../tags/tag93.xml"/><Relationship Id="rId10" Type="http://schemas.openxmlformats.org/officeDocument/2006/relationships/tags" Target="../tags/tag88.xml"/><Relationship Id="rId19" Type="http://schemas.openxmlformats.org/officeDocument/2006/relationships/image" Target="../media/image17.png"/><Relationship Id="rId4" Type="http://schemas.openxmlformats.org/officeDocument/2006/relationships/tags" Target="../tags/tag84.xml"/><Relationship Id="rId9" Type="http://schemas.openxmlformats.org/officeDocument/2006/relationships/tags" Target="../tags/tag87.xml"/><Relationship Id="rId14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ideo" Target="../media/media2.wmv"/><Relationship Id="rId13" Type="http://schemas.openxmlformats.org/officeDocument/2006/relationships/image" Target="../media/image19.png"/><Relationship Id="rId3" Type="http://schemas.openxmlformats.org/officeDocument/2006/relationships/tags" Target="../tags/tag98.xml"/><Relationship Id="rId7" Type="http://schemas.microsoft.com/office/2007/relationships/media" Target="../media/media2.wmv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4.xml"/><Relationship Id="rId5" Type="http://schemas.openxmlformats.org/officeDocument/2006/relationships/tags" Target="../tags/tag100.xml"/><Relationship Id="rId10" Type="http://schemas.openxmlformats.org/officeDocument/2006/relationships/tags" Target="../tags/tag103.xml"/><Relationship Id="rId4" Type="http://schemas.openxmlformats.org/officeDocument/2006/relationships/tags" Target="../tags/tag99.xml"/><Relationship Id="rId9" Type="http://schemas.openxmlformats.org/officeDocument/2006/relationships/tags" Target="../tags/tag102.xml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0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10" Type="http://schemas.openxmlformats.org/officeDocument/2006/relationships/image" Target="../media/image21.jpeg"/><Relationship Id="rId4" Type="http://schemas.openxmlformats.org/officeDocument/2006/relationships/tags" Target="../tags/tag108.xml"/><Relationship Id="rId9" Type="http://schemas.openxmlformats.org/officeDocument/2006/relationships/hyperlink" Target="file:///C:\Users\Administrator\Desktop\www.zzstep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hyperlink" Target="file:///C:\Users\Administrator\Desktop\www.zzstep.com" TargetMode="External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22.pn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hyperlink" Target="file:///C:\Users\Administrator\Desktop\www.zzstep.com" TargetMode="Externa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121.xml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4809066" y="2663036"/>
            <a:ext cx="2815009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第</a:t>
            </a:r>
            <a:r>
              <a:rPr lang="en-US" altLang="zh-CN" sz="40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3997465" y="908425"/>
            <a:ext cx="417546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5146294" y="3344959"/>
            <a:ext cx="187780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二力平衡</a:t>
            </a:r>
            <a:endParaRPr lang="zh-CN" sz="48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211589" y="2165227"/>
            <a:ext cx="147732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（八年级下）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pic>
        <p:nvPicPr>
          <p:cNvPr id="3" name="图片 2" descr="同步精品课堂 (1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870" y="152400"/>
            <a:ext cx="2104390" cy="464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75" y="616585"/>
            <a:ext cx="3968893" cy="3968893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38022" y="105572"/>
            <a:ext cx="8151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状态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判断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一个物体在两个力的作用下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如果处于平衡状态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则物体所受的这两个力是平衡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书宋_GBK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76044" y="2212025"/>
            <a:ext cx="8798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en-US" sz="2400" kern="1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练习：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画出图中物体受力的示意图，并分析物体受到的力中，哪一对力是二力平衡。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①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在水平桌面上的茶壶。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②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水平公路上匀速行驶的太阳能汽车。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" t="7739" r="2426" b="8282"/>
          <a:stretch>
            <a:fillRect/>
          </a:stretch>
        </p:blipFill>
        <p:spPr bwMode="auto">
          <a:xfrm>
            <a:off x="356106" y="1244941"/>
            <a:ext cx="7715794" cy="906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5050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 preferRelativeResize="0"/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00299" y="207236"/>
            <a:ext cx="1800000" cy="1440000"/>
          </a:xfrm>
          <a:prstGeom prst="rect">
            <a:avLst/>
          </a:prstGeom>
        </p:spPr>
      </p:pic>
      <p:pic>
        <p:nvPicPr>
          <p:cNvPr id="15" name="图片 14"/>
          <p:cNvPicPr preferRelativeResize="0"/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241653" y="207236"/>
            <a:ext cx="2304365" cy="144000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3"/>
            </p:custDataLst>
          </p:nvPr>
        </p:nvGrpSpPr>
        <p:grpSpPr>
          <a:xfrm>
            <a:off x="615811" y="1727236"/>
            <a:ext cx="3077824" cy="3247794"/>
            <a:chOff x="1510628" y="1817845"/>
            <a:chExt cx="3077824" cy="3247794"/>
          </a:xfrm>
        </p:grpSpPr>
        <p:pic>
          <p:nvPicPr>
            <p:cNvPr id="16" name="图片 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37110" y="1817845"/>
              <a:ext cx="1333708" cy="1600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>
              <p:custDataLst>
                <p:tags r:id="rId8"/>
              </p:custDataLst>
            </p:nvPr>
          </p:nvSpPr>
          <p:spPr>
            <a:xfrm>
              <a:off x="1510628" y="3311313"/>
              <a:ext cx="307782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茶壶静止在水平桌面上，茶壶所受重力和支持</a:t>
              </a:r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力相互平衡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</p:grp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3977196" y="1548659"/>
            <a:ext cx="5273336" cy="3557154"/>
            <a:chOff x="3977196" y="1573646"/>
            <a:chExt cx="5273336" cy="3557154"/>
          </a:xfrm>
        </p:grpSpPr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3977196" y="2822476"/>
              <a:ext cx="527333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汽车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匀速行驶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，处于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平衡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状态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汽车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水平方向上受到的牵引力和阻力是一对平衡力；竖直方向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受</a:t>
              </a:r>
              <a:r>
                <a:rPr lang="zh-CN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重力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支持力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是一对平衡力。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2" t="4980" r="4736" b="3646"/>
            <a:stretch>
              <a:fillRect/>
            </a:stretch>
          </p:blipFill>
          <p:spPr bwMode="auto">
            <a:xfrm>
              <a:off x="5332249" y="1573646"/>
              <a:ext cx="1939409" cy="1570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09024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5462" y="350698"/>
            <a:ext cx="8885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力平衡条件，已知一个力可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求其中一个力的大小和方向：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5462" y="856142"/>
            <a:ext cx="8729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弹簧测力计测量物体所受的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重力</a:t>
            </a:r>
            <a:r>
              <a:rPr lang="zh-CN" altLang="en-US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物体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所受的重力和弹簧测力计对物体的拉力相互平衡：大小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相等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4222" y="2056626"/>
            <a:ext cx="87644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用用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重锤线显示重力的方向，也利用二力平衡，这时重锤所受的重力和绳子的拉力相互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平衡：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方向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相反，并且在同一直线上。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66184" y="3256955"/>
            <a:ext cx="1426315" cy="175459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" t="1664" r="14855" b="3170"/>
          <a:stretch>
            <a:fillRect/>
          </a:stretch>
        </p:blipFill>
        <p:spPr bwMode="auto">
          <a:xfrm>
            <a:off x="2865120" y="3256955"/>
            <a:ext cx="1053738" cy="1751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78172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5313" y="370730"/>
            <a:ext cx="8643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2400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0.4 kg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的电灯悬挂在电线上静止不动，电线对灯的拉力是多大？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08128" y="1167973"/>
            <a:ext cx="1022951" cy="1736637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9666" y="2752808"/>
            <a:ext cx="88870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解：电灯保持静止状态，在竖直方向上，受到的重力和拉力是一对平衡力：</a:t>
            </a: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altLang="zh-CN" sz="2400" i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zh-CN" sz="2400" kern="100" baseline="-25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拉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mg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0.4 kg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9.8 N/kg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3.92 N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拉力方向为竖直向上。</a:t>
            </a:r>
            <a:endParaRPr lang="zh-CN" altLang="zh-CN" sz="2400" kern="10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924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634" y="-144570"/>
            <a:ext cx="59365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kumimoji="1" lang="en-US" altLang="zh-CN" sz="2800" b="1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</a:t>
            </a:r>
            <a:r>
              <a:rPr kumimoji="1" lang="zh-CN" altLang="en-US" sz="2800" b="1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力与相互作用力的区别</a:t>
            </a:r>
          </a:p>
        </p:txBody>
      </p:sp>
      <p:pic>
        <p:nvPicPr>
          <p:cNvPr id="6" name="Picture 6" descr="t0146d5e4d591eee211"/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1862885" y="967414"/>
            <a:ext cx="2520000" cy="2160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Picture 7" descr="t0146d5e4d591eee211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4524375" y="946150"/>
            <a:ext cx="2520000" cy="2160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Oval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16371" y="1535061"/>
            <a:ext cx="115888" cy="115887"/>
          </a:xfrm>
          <a:prstGeom prst="ellipse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Oval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19979" y="1865066"/>
            <a:ext cx="115888" cy="115887"/>
          </a:xfrm>
          <a:prstGeom prst="ellipse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3186580" y="519287"/>
            <a:ext cx="798640" cy="1885713"/>
            <a:chOff x="3197651" y="581356"/>
            <a:chExt cx="798640" cy="1885713"/>
          </a:xfrm>
        </p:grpSpPr>
        <p:sp>
          <p:nvSpPr>
            <p:cNvPr id="8" name="Oval 14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197651" y="1489804"/>
              <a:ext cx="115887" cy="115887"/>
            </a:xfrm>
            <a:prstGeom prst="ellipse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1" name="Group 32"/>
            <p:cNvGrpSpPr/>
            <p:nvPr>
              <p:custDataLst>
                <p:tags r:id="rId16"/>
              </p:custDataLst>
            </p:nvPr>
          </p:nvGrpSpPr>
          <p:grpSpPr>
            <a:xfrm>
              <a:off x="3223160" y="581356"/>
              <a:ext cx="773131" cy="908660"/>
              <a:chOff x="809" y="372"/>
              <a:chExt cx="445" cy="721"/>
            </a:xfrm>
          </p:grpSpPr>
          <p:sp>
            <p:nvSpPr>
              <p:cNvPr id="12" name="Line 33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H="1" flipV="1">
                <a:off x="828" y="469"/>
                <a:ext cx="0" cy="62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miter lim="800000"/>
                <a:tailEnd type="triangle" w="med" len="med"/>
              </a:ln>
            </p:spPr>
            <p:txBody>
              <a:bodyPr wrap="none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 Box 34"/>
              <p:cNvSpPr txBox="1"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809" y="372"/>
                <a:ext cx="445" cy="3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  <a:r>
                  <a:rPr kumimoji="1" lang="zh-CN" altLang="en-US" sz="2400" b="1" i="1" baseline="-25000">
                    <a:solidFill>
                      <a:srgbClr val="FF33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支</a:t>
                </a:r>
              </a:p>
            </p:txBody>
          </p:sp>
        </p:grpSp>
        <p:grpSp>
          <p:nvGrpSpPr>
            <p:cNvPr id="14" name="Group 29"/>
            <p:cNvGrpSpPr/>
            <p:nvPr>
              <p:custDataLst>
                <p:tags r:id="rId17"/>
              </p:custDataLst>
            </p:nvPr>
          </p:nvGrpSpPr>
          <p:grpSpPr>
            <a:xfrm>
              <a:off x="3256054" y="1605168"/>
              <a:ext cx="443726" cy="861901"/>
              <a:chOff x="847" y="1045"/>
              <a:chExt cx="363" cy="690"/>
            </a:xfrm>
          </p:grpSpPr>
          <p:sp>
            <p:nvSpPr>
              <p:cNvPr id="15" name="Line 30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>
                <a:off x="847" y="1045"/>
                <a:ext cx="0" cy="62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miter lim="800000"/>
                <a:tailEnd type="triangle" w="med" len="med"/>
              </a:ln>
            </p:spPr>
            <p:txBody>
              <a:bodyPr wrap="none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 Box 31"/>
              <p:cNvSpPr txBox="1"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874" y="1483"/>
                <a:ext cx="336" cy="2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</p:grpSp>
      </p:grpSp>
      <p:grpSp>
        <p:nvGrpSpPr>
          <p:cNvPr id="17" name="Group 32"/>
          <p:cNvGrpSpPr/>
          <p:nvPr>
            <p:custDataLst>
              <p:tags r:id="rId7"/>
            </p:custDataLst>
          </p:nvPr>
        </p:nvGrpSpPr>
        <p:grpSpPr>
          <a:xfrm>
            <a:off x="5874315" y="315317"/>
            <a:ext cx="974725" cy="1230312"/>
            <a:chOff x="798" y="432"/>
            <a:chExt cx="432" cy="672"/>
          </a:xfrm>
        </p:grpSpPr>
        <p:sp>
          <p:nvSpPr>
            <p:cNvPr id="18" name="Line 3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798" y="480"/>
              <a:ext cx="0" cy="62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  <a:tailEnd type="triangle" w="med" len="med"/>
            </a:ln>
          </p:spPr>
          <p:txBody>
            <a:bodyPr wrap="none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3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894" y="43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</a:t>
              </a:r>
              <a:r>
                <a:rPr kumimoji="1" lang="zh-CN" altLang="en-US" sz="2400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支</a:t>
              </a:r>
            </a:p>
          </p:txBody>
        </p:sp>
      </p:grpSp>
      <p:grpSp>
        <p:nvGrpSpPr>
          <p:cNvPr id="20" name="Group 29"/>
          <p:cNvGrpSpPr/>
          <p:nvPr>
            <p:custDataLst>
              <p:tags r:id="rId8"/>
            </p:custDataLst>
          </p:nvPr>
        </p:nvGrpSpPr>
        <p:grpSpPr>
          <a:xfrm>
            <a:off x="5874315" y="1970191"/>
            <a:ext cx="845069" cy="1232763"/>
            <a:chOff x="798" y="1131"/>
            <a:chExt cx="384" cy="667"/>
          </a:xfrm>
        </p:grpSpPr>
        <p:sp>
          <p:nvSpPr>
            <p:cNvPr id="21" name="Line 30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798" y="1131"/>
              <a:ext cx="0" cy="62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  <a:tailEnd type="triangle" w="med" len="med"/>
            </a:ln>
          </p:spPr>
          <p:txBody>
            <a:bodyPr wrap="none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3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46" y="1536"/>
              <a:ext cx="336" cy="2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</a:t>
              </a:r>
              <a:r>
                <a:rPr kumimoji="1" lang="zh-CN" altLang="en-US" sz="2400" b="1" i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压</a:t>
              </a:r>
            </a:p>
          </p:txBody>
        </p:sp>
      </p:grpSp>
      <p:sp>
        <p:nvSpPr>
          <p:cNvPr id="23" name="Rectangle 2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4419" y="2786080"/>
            <a:ext cx="8170412" cy="1135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点： 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大小相等；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方向相反；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③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作用在同一条直线上。</a:t>
            </a:r>
          </a:p>
        </p:txBody>
      </p:sp>
      <p:sp>
        <p:nvSpPr>
          <p:cNvPr id="24" name="Rectangle 2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4419" y="3855936"/>
            <a:ext cx="83169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不同点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 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平衡力作用在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同一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物体上</a:t>
            </a:r>
            <a:r>
              <a:rPr lang="zh-CN" altLang="en-US" sz="2400" smtClean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；相互作用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力作用在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不同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物体上。</a:t>
            </a:r>
          </a:p>
        </p:txBody>
      </p:sp>
    </p:spTree>
    <p:extLst>
      <p:ext uri="{BB962C8B-B14F-4D97-AF65-F5344CB8AC3E}">
        <p14:creationId xmlns:p14="http://schemas.microsoft.com/office/powerpoint/2010/main" val="21319029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00419207"/>
              </p:ext>
            </p:extLst>
          </p:nvPr>
        </p:nvGraphicFramePr>
        <p:xfrm>
          <a:off x="487680" y="878717"/>
          <a:ext cx="8474786" cy="3823308"/>
        </p:xfrm>
        <a:graphic>
          <a:graphicData uri="http://schemas.openxmlformats.org/drawingml/2006/table">
            <a:tbl>
              <a:tblPr/>
              <a:tblGrid>
                <a:gridCol w="1262743"/>
                <a:gridCol w="3768755"/>
                <a:gridCol w="3443288"/>
              </a:tblGrid>
              <a:tr h="453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296" marR="69296" marT="34635" marB="34635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C8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一对平衡力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C8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一对相互作用力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C8DB"/>
                    </a:solidFill>
                  </a:tcPr>
                </a:tc>
              </a:tr>
              <a:tr h="4543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相同点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大小相等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大小相等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</a:tr>
              <a:tr h="4556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方向相反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方向相反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</a:tr>
              <a:tr h="4543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作用在同一条直线上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作用在同一条直线上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CEAE"/>
                    </a:solidFill>
                  </a:tcPr>
                </a:tc>
              </a:tr>
              <a:tr h="77683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不同点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作用在同一个物体上，作用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效果是使物体保持平衡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分别作用在两个物体上，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一般产生两个不同的效果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</a:tr>
              <a:tr h="4543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没有时间关系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同时产生，同时消失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</a:tr>
              <a:tr h="4543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不一定是同性质的力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是同一种性质的力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F85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A"/>
                    </a:solidFill>
                  </a:tcPr>
                </a:tc>
              </a:tr>
            </a:tbl>
          </a:graphicData>
        </a:graphic>
      </p:graphicFrame>
      <p:sp>
        <p:nvSpPr>
          <p:cNvPr id="4" name="TextBox 4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04924" y="318225"/>
            <a:ext cx="3871225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平衡力与相互作用力的比较</a:t>
            </a:r>
            <a:endParaRPr lang="en-US" altLang="zh-CN" sz="24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0527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59273" y="83737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67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0136" y="1174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20083" y="552920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1909" y="4703282"/>
            <a:ext cx="54939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本堂难点：能应用二力平衡条件判断平衡力。</a:t>
            </a:r>
          </a:p>
        </p:txBody>
      </p:sp>
      <p:sp>
        <p:nvSpPr>
          <p:cNvPr id="14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4028" y="4282779"/>
            <a:ext cx="65569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知道什么是二力平衡及二力平衡的条件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794" y="640674"/>
            <a:ext cx="7923175" cy="362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939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4" y="136798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41382" y="9955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07065" y="578568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49085" y="925933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041382" y="578568"/>
            <a:ext cx="4349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二力平衡的判断</a:t>
            </a:r>
            <a:endParaRPr lang="zh-CN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82544" y="1257212"/>
            <a:ext cx="8778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   </a:t>
            </a:r>
            <a:r>
              <a:rPr lang="zh-CN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如图所示，小明去公园遛狗时，用力拉住拴狗的绳子，正僵持不动，此时，若不计绳子重力，以下两个力是一对平衡力的是（　　）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361405" y="2750683"/>
            <a:ext cx="70408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．小明拉绳子的力与狗拉绳子的力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en-US" altLang="zh-CN" sz="2400" kern="1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．狗受到的重力与地面对狗的支持力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．绳子对狗的拉力与地面对狗的阻力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2400" kern="1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．绳子对狗的拉力与狗对绳子的拉力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2500440" y="2424057"/>
            <a:ext cx="37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190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6763" y="103187"/>
            <a:ext cx="2661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01593" y="449391"/>
            <a:ext cx="79496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乐山）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如图所示，在两个靠得较近的小车上分别放一块磁体甲和乙，松手后（　　）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01593" y="1575034"/>
            <a:ext cx="89001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．由于甲先对乙施加了斥力，然后乙再对甲施加斥力，所以乙先向右运动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．由于甲、乙两磁体间存在相互作用的引力，所以甲、乙相互靠近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．甲对乙的斥力与乙对甲的斥力是一对平衡力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．甲对乙的斥力与乙对甲的斥力是一对相互作用力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3025" y="1013881"/>
            <a:ext cx="2660153" cy="81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176408" y="1188055"/>
            <a:ext cx="37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6805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53182" y="139151"/>
            <a:ext cx="558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二力平衡条件的应用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66191" y="66237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65461" y="1012292"/>
            <a:ext cx="8847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龙东）</a:t>
            </a:r>
            <a:r>
              <a:rPr lang="zh-CN" altLang="zh-CN" sz="2400" b="1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如图，甲物重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15N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，乙物重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5N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，甲乙均静止，不计测力计自重，则测力计示数（　　）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6947" y="2294865"/>
            <a:ext cx="2653696" cy="137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35417" y="3949912"/>
            <a:ext cx="6866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spcAft>
                <a:spcPct val="0"/>
              </a:spcAft>
              <a:tabLst>
                <a:tab pos="1546860" algn="l"/>
                <a:tab pos="3094355" algn="l"/>
                <a:tab pos="4641215" algn="l"/>
              </a:tabLst>
            </a:pPr>
            <a:r>
              <a:rPr lang="en-US" altLang="zh-CN" sz="24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 5N	</a:t>
            </a:r>
            <a:r>
              <a:rPr lang="en-US" altLang="zh-CN" sz="2400" b="1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B</a:t>
            </a:r>
            <a:r>
              <a:rPr lang="en-US" altLang="zh-CN" sz="24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10N	</a:t>
            </a:r>
            <a:r>
              <a:rPr lang="en-US" altLang="zh-CN" sz="2400" b="1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C</a:t>
            </a:r>
            <a:r>
              <a:rPr lang="en-US" altLang="zh-CN" sz="24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15N	</a:t>
            </a:r>
            <a:r>
              <a:rPr lang="en-US" altLang="zh-CN" sz="2400" b="1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D</a:t>
            </a:r>
            <a:r>
              <a:rPr lang="en-US" altLang="zh-CN" sz="24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20N</a:t>
            </a:r>
            <a:endParaRPr lang="zh-CN" altLang="zh-CN" sz="2400" b="1" kern="10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589416" y="175095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6273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2837" y="28169"/>
            <a:ext cx="788745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00150" y="7918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959" y="7918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5084" y="564469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625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85580" y="751252"/>
            <a:ext cx="1614643" cy="502779"/>
            <a:chOff x="640374" y="1705535"/>
            <a:chExt cx="1614643" cy="502779"/>
          </a:xfrm>
        </p:grpSpPr>
        <p:sp>
          <p:nvSpPr>
            <p:cNvPr id="21" name="Shape 108"/>
            <p:cNvSpPr/>
            <p:nvPr>
              <p:custDataLst>
                <p:tags r:id="rId21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Shape 112"/>
            <p:cNvSpPr/>
            <p:nvPr>
              <p:custDataLst>
                <p:tags r:id="rId22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复习回顾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Text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914788" y="766877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牛顿第一定律内容？</a:t>
            </a: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138484" y="1254031"/>
            <a:ext cx="8861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一切物体在不</a:t>
            </a:r>
            <a:r>
              <a:rPr lang="zh-CN" alt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受外力作用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匀速直线运动状态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静止状态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6"/>
            </p:custDataLst>
          </p:nvPr>
        </p:nvSpPr>
        <p:spPr>
          <a:xfrm>
            <a:off x="142837" y="1677979"/>
            <a:ext cx="90438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40000"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为什么很多物体在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受力的情况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会保待静止或匀速直线运动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状态？ 下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桌面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上的花瓶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、平直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道路上匀速行驶的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汽车，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虽然它们都受到力的作用，但却保待静止或匀速直线运动状态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17"/>
            </p:custDataLst>
          </p:nvPr>
        </p:nvGrpSpPr>
        <p:grpSpPr>
          <a:xfrm>
            <a:off x="59728" y="1831614"/>
            <a:ext cx="1614643" cy="502779"/>
            <a:chOff x="640374" y="1705535"/>
            <a:chExt cx="1614643" cy="502779"/>
          </a:xfrm>
        </p:grpSpPr>
        <p:sp>
          <p:nvSpPr>
            <p:cNvPr id="24" name="Shape 108"/>
            <p:cNvSpPr/>
            <p:nvPr>
              <p:custDataLst>
                <p:tags r:id="rId19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Shape 112"/>
            <p:cNvSpPr/>
            <p:nvPr>
              <p:custDataLst>
                <p:tags r:id="rId20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观察思考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2050" name="Picture 2" descr="02004001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4437" y="3353928"/>
            <a:ext cx="3205434" cy="1518881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35131" y="282732"/>
            <a:ext cx="2212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35131" y="735754"/>
            <a:ext cx="85692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恩施）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弹簧测力计在使用前要注意观察指针是否在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，来回拉动挂钩无异常后，将石块挂在测力计下，静止时如图所示。挂钩对弹簧的拉力大小是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______N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。根据力的作用是相互的和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的知识，可得知石块所受重力大小。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5614" y="131962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零刻度线上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6198607" y="188991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522540" y="235158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二力平衡</a:t>
            </a:r>
          </a:p>
        </p:txBody>
      </p:sp>
      <p:pic>
        <p:nvPicPr>
          <p:cNvPr id="8194" name="Picture 2" descr="未命名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1885" y="3044078"/>
            <a:ext cx="653143" cy="185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9845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>
            <p:custDataLst>
              <p:tags r:id="rId1"/>
            </p:custDataLst>
          </p:nvPr>
        </p:nvSpPr>
        <p:spPr>
          <a:xfrm>
            <a:off x="118081" y="127224"/>
            <a:ext cx="63870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75720" y="5009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888897" y="53445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>
            <p:custDataLst>
              <p:tags r:id="rId4"/>
            </p:custDataLst>
          </p:nvPr>
        </p:nvSpPr>
        <p:spPr>
          <a:xfrm>
            <a:off x="0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1" name="文本框 1"/>
          <p:cNvSpPr txBox="1"/>
          <p:nvPr>
            <p:custDataLst>
              <p:tags r:id="rId5"/>
            </p:custDataLst>
          </p:nvPr>
        </p:nvSpPr>
        <p:spPr>
          <a:xfrm>
            <a:off x="896184" y="560277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一、</a:t>
            </a:r>
            <a:r>
              <a:rPr lang="zh-CN" altLang="en-US" sz="2800" b="1" noProof="0">
                <a:latin typeface="微软雅黑" panose="020B0503020204020204" pitchFamily="34" charset="-122"/>
                <a:ea typeface="微软雅黑" panose="020B0503020204020204" pitchFamily="34" charset="-122"/>
              </a:rPr>
              <a:t>平衡力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9666" y="1081346"/>
            <a:ext cx="9123500" cy="42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182" tIns="25590" rIns="51182" bIns="25590">
            <a:spAutoFit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平衡状态：物体保持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状态或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匀速直线运动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状态叫做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平衡状态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18081" y="1440040"/>
            <a:ext cx="8455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平衡力：物体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受到几个力作用时，如果保持静止或匀速直线运动状态，我们就说这几个力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相互平衡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，物体处于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平衡状态。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" b="2285"/>
          <a:stretch>
            <a:fillRect/>
          </a:stretch>
        </p:blipFill>
        <p:spPr bwMode="auto">
          <a:xfrm>
            <a:off x="2065254" y="2686265"/>
            <a:ext cx="4737463" cy="2283097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03690" y="2686265"/>
            <a:ext cx="1861564" cy="19389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行驶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水平方向和竖直方向各受到一对平衡力。</a:t>
            </a:r>
            <a:endParaRPr lang="zh-CN" altLang="en-US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6928573" y="2474601"/>
            <a:ext cx="2043429" cy="1477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花瓶：受到的重力和支持力是一对平衡力。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928573" y="3733792"/>
            <a:ext cx="2121562" cy="1477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的电灯：受到的重力和拉力是一对平均力。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358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25879" y="473819"/>
            <a:ext cx="7988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下面这些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物体分别受到哪些力的作用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？它们是什么关系？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 preferRelativeResize="0"/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21305" y="1158709"/>
            <a:ext cx="1800000" cy="126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</p:spPr>
      </p:pic>
      <p:pic>
        <p:nvPicPr>
          <p:cNvPr id="4" name="图片 3"/>
          <p:cNvPicPr preferRelativeResize="0"/>
          <p:nvPr>
            <p:custDataLst>
              <p:tags r:id="rId3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062181" y="1195507"/>
            <a:ext cx="1800000" cy="126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</p:spPr>
      </p:pic>
      <p:pic>
        <p:nvPicPr>
          <p:cNvPr id="5" name="图片 4"/>
          <p:cNvPicPr preferRelativeResize="0"/>
          <p:nvPr>
            <p:custDataLst>
              <p:tags r:id="rId4"/>
            </p:custDataLst>
          </p:nvPr>
        </p:nvPicPr>
        <p:blipFill>
          <a:blip r:embed="rId21"/>
          <a:srcRect t="1224" r="7925" b="-1"/>
          <a:stretch>
            <a:fillRect/>
          </a:stretch>
        </p:blipFill>
        <p:spPr>
          <a:xfrm>
            <a:off x="2821305" y="3096644"/>
            <a:ext cx="1800000" cy="126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</p:spPr>
      </p:pic>
      <p:pic>
        <p:nvPicPr>
          <p:cNvPr id="6" name="图片 5"/>
          <p:cNvPicPr preferRelativeResize="0"/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062181" y="3034464"/>
            <a:ext cx="1800000" cy="126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943537" y="4464480"/>
            <a:ext cx="52004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匀速直线下降的跳伞运动员和降落伞</a:t>
            </a: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255317" y="1105813"/>
            <a:ext cx="2738250" cy="1702196"/>
            <a:chOff x="255317" y="1105813"/>
            <a:chExt cx="2738250" cy="1702196"/>
          </a:xfrm>
        </p:grpSpPr>
        <p:sp>
          <p:nvSpPr>
            <p:cNvPr id="7" name="矩形 6"/>
            <p:cNvSpPr/>
            <p:nvPr>
              <p:custDataLst>
                <p:tags r:id="rId15"/>
              </p:custDataLst>
            </p:nvPr>
          </p:nvSpPr>
          <p:spPr>
            <a:xfrm>
              <a:off x="255317" y="2346344"/>
              <a:ext cx="27382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静止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在桌面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的花瓶 </a:t>
              </a:r>
            </a:p>
          </p:txBody>
        </p:sp>
        <p:pic>
          <p:nvPicPr>
            <p:cNvPr id="11" name="Picture 5" descr="20101014133829"/>
            <p:cNvPicPr preferRelativeResize="0">
              <a:picLocks noChangeArrowheads="1"/>
            </p:cNvPicPr>
            <p:nvPr>
              <p:custDataLst>
                <p:tags r:id="rId16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68" t="-2913" r="15997" b="1"/>
            <a:stretch>
              <a:fillRect/>
            </a:stretch>
          </p:blipFill>
          <p:spPr bwMode="auto">
            <a:xfrm>
              <a:off x="724442" y="1105813"/>
              <a:ext cx="180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5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4472618" y="1229220"/>
            <a:ext cx="2738250" cy="1724749"/>
            <a:chOff x="4472618" y="1229220"/>
            <a:chExt cx="2738250" cy="1724749"/>
          </a:xfrm>
        </p:grpSpPr>
        <p:sp>
          <p:nvSpPr>
            <p:cNvPr id="8" name="矩形 7"/>
            <p:cNvSpPr/>
            <p:nvPr>
              <p:custDataLst>
                <p:tags r:id="rId13"/>
              </p:custDataLst>
            </p:nvPr>
          </p:nvSpPr>
          <p:spPr>
            <a:xfrm>
              <a:off x="4472618" y="2492304"/>
              <a:ext cx="27382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叠放在一起的石头</a:t>
              </a:r>
            </a:p>
          </p:txBody>
        </p:sp>
        <p:pic>
          <p:nvPicPr>
            <p:cNvPr id="12" name="Picture 6" descr="石头"/>
            <p:cNvPicPr preferRelativeResize="0">
              <a:picLocks noChangeArrowheads="1"/>
            </p:cNvPicPr>
            <p:nvPr>
              <p:custDataLst>
                <p:tags r:id="rId14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41743" y="1229220"/>
              <a:ext cx="180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5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>
            <p:custDataLst>
              <p:tags r:id="rId9"/>
            </p:custDataLst>
          </p:nvPr>
        </p:nvGrpSpPr>
        <p:grpSpPr>
          <a:xfrm>
            <a:off x="27960" y="3148667"/>
            <a:ext cx="3359674" cy="1721665"/>
            <a:chOff x="27960" y="3148667"/>
            <a:chExt cx="3359674" cy="1721665"/>
          </a:xfrm>
        </p:grpSpPr>
        <p:sp>
          <p:nvSpPr>
            <p:cNvPr id="9" name="矩形 8"/>
            <p:cNvSpPr/>
            <p:nvPr>
              <p:custDataLst>
                <p:tags r:id="rId11"/>
              </p:custDataLst>
            </p:nvPr>
          </p:nvSpPr>
          <p:spPr>
            <a:xfrm>
              <a:off x="27960" y="4408667"/>
              <a:ext cx="33596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沿直线匀速行驶的列车 </a:t>
              </a:r>
            </a:p>
          </p:txBody>
        </p:sp>
        <p:pic>
          <p:nvPicPr>
            <p:cNvPr id="13" name="图片 12"/>
            <p:cNvPicPr preferRelativeResize="0"/>
            <p:nvPr>
              <p:custDataLst>
                <p:tags r:id="rId12"/>
              </p:custDataLst>
            </p:nvPr>
          </p:nvPicPr>
          <p:blipFill>
            <a:blip r:embed="rId25"/>
            <a:srcRect l="18531" t="17416" r="72" b="10893"/>
            <a:stretch>
              <a:fillRect/>
            </a:stretch>
          </p:blipFill>
          <p:spPr>
            <a:xfrm>
              <a:off x="724442" y="3148667"/>
              <a:ext cx="180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533400" dist="50800" dir="5400000" algn="ctr" rotWithShape="0">
                <a:srgbClr val="000000">
                  <a:alpha val="51000"/>
                </a:srgbClr>
              </a:outerShdw>
            </a:effectLst>
          </p:spPr>
        </p:pic>
      </p:grpSp>
      <p:pic>
        <p:nvPicPr>
          <p:cNvPr id="18" name="Picture 46" descr=" 25601"/>
          <p:cNvPicPr preferRelativeResize="0"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9"/>
          <a:stretch>
            <a:fillRect/>
          </a:stretch>
        </p:blipFill>
        <p:spPr bwMode="auto">
          <a:xfrm>
            <a:off x="4937283" y="3027564"/>
            <a:ext cx="180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143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281646" y="1508819"/>
            <a:ext cx="1964314" cy="1913649"/>
            <a:chOff x="2470986" y="2832630"/>
            <a:chExt cx="2211470" cy="1987860"/>
          </a:xfrm>
        </p:grpSpPr>
        <p:pic>
          <p:nvPicPr>
            <p:cNvPr id="3" name="图片 79874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70986" y="3313642"/>
              <a:ext cx="2211470" cy="1129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>
              <p:custDataLst>
                <p:tags r:id="rId10"/>
              </p:custDataLst>
            </p:nvPr>
          </p:nvGrpSpPr>
          <p:grpSpPr>
            <a:xfrm>
              <a:off x="3473391" y="3792277"/>
              <a:ext cx="627098" cy="1028213"/>
              <a:chOff x="3648" y="3552"/>
              <a:chExt cx="528" cy="657"/>
            </a:xfrm>
          </p:grpSpPr>
          <p:grpSp>
            <p:nvGrpSpPr>
              <p:cNvPr id="8" name="组合 79876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3648" y="3552"/>
                <a:ext cx="96" cy="576"/>
                <a:chOff x="3648" y="3552"/>
                <a:chExt cx="96" cy="576"/>
              </a:xfrm>
            </p:grpSpPr>
            <p:sp>
              <p:nvSpPr>
                <p:cNvPr id="10" name="椭圆 79877"/>
                <p:cNvSpPr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3648" y="3552"/>
                  <a:ext cx="96" cy="96"/>
                </a:xfrm>
                <a:prstGeom prst="ellipse">
                  <a:avLst/>
                </a:prstGeom>
                <a:solidFill>
                  <a:srgbClr val="CC0000"/>
                </a:solidFill>
                <a:ln w="222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1795" i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直接连接符 79878"/>
                <p:cNvSpPr>
                  <a:spLocks noChangeShapeType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 flipH="1">
                  <a:off x="3696" y="3600"/>
                  <a:ext cx="0" cy="528"/>
                </a:xfrm>
                <a:prstGeom prst="line">
                  <a:avLst/>
                </a:prstGeom>
                <a:noFill/>
                <a:ln w="38100">
                  <a:solidFill>
                    <a:srgbClr val="CC0000"/>
                  </a:solidFill>
                  <a:round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1795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" name="文本框 79879"/>
              <p:cNvSpPr txBox="1"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792" y="3936"/>
                <a:ext cx="384" cy="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795" i="1">
                    <a:solidFill>
                      <a:srgbClr val="CC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</a:t>
                </a: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1"/>
              </p:custDataLst>
            </p:nvPr>
          </p:nvGrpSpPr>
          <p:grpSpPr>
            <a:xfrm>
              <a:off x="3530400" y="2832630"/>
              <a:ext cx="627098" cy="969151"/>
              <a:chOff x="4080" y="2256"/>
              <a:chExt cx="528" cy="816"/>
            </a:xfrm>
          </p:grpSpPr>
          <p:sp>
            <p:nvSpPr>
              <p:cNvPr id="6" name="直接连接符 79881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 flipH="1" flipV="1">
                <a:off x="4080" y="2448"/>
                <a:ext cx="0" cy="624"/>
              </a:xfrm>
              <a:prstGeom prst="line">
                <a:avLst/>
              </a:prstGeom>
              <a:noFill/>
              <a:ln w="34925">
                <a:solidFill>
                  <a:srgbClr val="CC0000"/>
                </a:solidFill>
                <a:rou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179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文本框 79882"/>
              <p:cNvSpPr txBox="1"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176" y="2256"/>
                <a:ext cx="432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795" i="1">
                    <a:solidFill>
                      <a:srgbClr val="CC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</a:p>
            </p:txBody>
          </p:sp>
        </p:grpSp>
      </p:grp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94450" y="0"/>
            <a:ext cx="909971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力平衡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0404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en-US" sz="2400">
                <a:solidFill>
                  <a:srgbClr val="0404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在两个力的作用下，如果处于平衡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，就是二力平衡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5249" y="1034870"/>
            <a:ext cx="8978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如：一物体放在水平桌面上处于静止状态。重力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和支持力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就是一对平衡力 。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4450" y="3290670"/>
            <a:ext cx="88856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/>
                    </a:gs>
                    <a:gs pos="100000">
                      <a:srgbClr val="FFFF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静止或匀速直线运动状态的物体，虽然受到几个力的作用，但这几个力的作用效果完全抵消了，相当于不受力的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119231" y="4490999"/>
            <a:ext cx="76126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zh-CN" sz="2400" kern="1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zh-CN" altLang="en-US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满足什么关系</a:t>
            </a:r>
            <a:r>
              <a:rPr lang="zh-CN" altLang="en-US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使物体处于平衡状态？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5二力平衡实例.wmv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312228" y="1648313"/>
            <a:ext cx="2743200" cy="164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809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90737" y="145052"/>
            <a:ext cx="3416320" cy="5232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二、二力平衡的条件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90737" y="594954"/>
            <a:ext cx="8603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猜想假设：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可以从力的大小、方向、作用点这三个要素来考虑。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90737" y="1127925"/>
            <a:ext cx="1614643" cy="502779"/>
            <a:chOff x="640374" y="1705535"/>
            <a:chExt cx="1614643" cy="502779"/>
          </a:xfrm>
        </p:grpSpPr>
        <p:sp>
          <p:nvSpPr>
            <p:cNvPr id="9" name="Shape 108"/>
            <p:cNvSpPr/>
            <p:nvPr>
              <p:custDataLst>
                <p:tags r:id="rId10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>
              <p:custDataLst>
                <p:tags r:id="rId11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实验探究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38979" y="1430613"/>
            <a:ext cx="88599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实验设计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：在光滑的桌面上放一小车，在两边小盘里加上钩码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使小车在水平方向受到两个相反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力作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改变作用在小车上的两个力三要素之一（控制变量法）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看一看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在什么情况下小车处于平衡状态在什么情况下小车不能平衡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90738" y="3659580"/>
            <a:ext cx="4864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器材：木板、小车、砝码、细线 、定滑轮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质量小盘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833258" y="3371218"/>
            <a:ext cx="1954607" cy="1324143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51000"/>
              </a:srgbClr>
            </a:outerShdw>
          </a:effectLst>
        </p:spPr>
      </p:pic>
      <p:pic>
        <p:nvPicPr>
          <p:cNvPr id="2" name="探究二力平衡的条件.wmv">
            <a:hlinkClick r:id="" action="ppaction://media"/>
          </p:cNvPr>
          <p:cNvPicPr>
            <a:picLocks noChangeAspect="1"/>
          </p:cNvPicPr>
          <p:nvPr>
            <a:vide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916171" y="3212856"/>
            <a:ext cx="1982723" cy="162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18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4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57026">
            <a:hlinkClick r:id="rId9" action="ppaction://hlinkfile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523" y="127746"/>
            <a:ext cx="1747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</a:p>
        </p:txBody>
      </p:sp>
      <p:sp>
        <p:nvSpPr>
          <p:cNvPr id="5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523" y="3718769"/>
            <a:ext cx="9057477" cy="115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182" tIns="25590" rIns="51182" bIns="25590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mtClean="0"/>
              <a:t>(3)</a:t>
            </a:r>
            <a:r>
              <a:rPr lang="zh-CN" altLang="en-US"/>
              <a:t>保持两端钩码数</a:t>
            </a:r>
            <a:r>
              <a:rPr lang="zh-CN" altLang="en-US" smtClean="0"/>
              <a:t>相等</a:t>
            </a:r>
            <a:r>
              <a:rPr lang="en-US" altLang="zh-CN" smtClean="0"/>
              <a:t>,</a:t>
            </a:r>
            <a:r>
              <a:rPr lang="zh-CN" altLang="en-US" smtClean="0"/>
              <a:t>观察</a:t>
            </a:r>
            <a:r>
              <a:rPr lang="zh-CN" altLang="en-US"/>
              <a:t>拉力</a:t>
            </a:r>
            <a:r>
              <a: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aseline="-25000"/>
              <a:t>1</a:t>
            </a:r>
            <a:r>
              <a:rPr lang="zh-CN" altLang="en-US"/>
              <a:t>和</a:t>
            </a:r>
            <a:r>
              <a: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/>
              <a:t>是不是在一条直线</a:t>
            </a:r>
            <a:r>
              <a:rPr lang="zh-CN" altLang="en-US" smtClean="0"/>
              <a:t>上</a:t>
            </a:r>
            <a:r>
              <a:rPr lang="en-US" altLang="zh-CN" smtClean="0"/>
              <a:t>.</a:t>
            </a:r>
            <a:r>
              <a:rPr lang="zh-CN" altLang="en-US" smtClean="0"/>
              <a:t>把</a:t>
            </a:r>
            <a:r>
              <a:rPr lang="zh-CN" altLang="en-US"/>
              <a:t>小车扭转一个角度，使拉力</a:t>
            </a:r>
            <a:r>
              <a: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/>
              <a:t>和</a:t>
            </a:r>
            <a:r>
              <a: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/>
              <a:t>不在一条直线上，观察小车的情况。</a:t>
            </a:r>
          </a:p>
        </p:txBody>
      </p:sp>
      <p:sp>
        <p:nvSpPr>
          <p:cNvPr id="6" name="矩形 257026">
            <a:hlinkClick r:id="rId9" action="ppaction://hlinkfile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417" y="476052"/>
            <a:ext cx="88124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按如图所示的实验装置，分析小车在水平方向上的两个力</a:t>
            </a:r>
            <a:r>
              <a:rPr lang="en-US" altLang="zh-CN" sz="2400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i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满足什么关系，使小车处于静止的平衡状态。</a:t>
            </a:r>
          </a:p>
        </p:txBody>
      </p:sp>
      <p:pic>
        <p:nvPicPr>
          <p:cNvPr id="7" name="图片 6"/>
          <p:cNvPicPr preferRelativeResize="0"/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893" y="2277373"/>
            <a:ext cx="2330308" cy="1320395"/>
          </a:xfrm>
          <a:prstGeom prst="rect">
            <a:avLst/>
          </a:prstGeom>
          <a:effectLst>
            <a:outerShdw blurRad="2667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8" name="Text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555" y="1552773"/>
            <a:ext cx="8646151" cy="12026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小车左端挂一个钩码，右端挂两个钩码（使两托盘里的砝码质量不相等），小车由静止开始向右运动；</a:t>
            </a:r>
          </a:p>
        </p:txBody>
      </p:sp>
      <p:sp>
        <p:nvSpPr>
          <p:cNvPr id="9" name="Text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29" y="2615444"/>
            <a:ext cx="63068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小车左右两边各挂一个钩码（使两托盘里的砝码质量相等），放手后小车仍保持静止；</a:t>
            </a:r>
          </a:p>
        </p:txBody>
      </p:sp>
    </p:spTree>
    <p:extLst>
      <p:ext uri="{BB962C8B-B14F-4D97-AF65-F5344CB8AC3E}">
        <p14:creationId xmlns:p14="http://schemas.microsoft.com/office/powerpoint/2010/main" val="34867992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9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15228504"/>
              </p:ext>
            </p:extLst>
          </p:nvPr>
        </p:nvGraphicFramePr>
        <p:xfrm>
          <a:off x="345057" y="715821"/>
          <a:ext cx="8669549" cy="4489412"/>
        </p:xfrm>
        <a:graphic>
          <a:graphicData uri="http://schemas.openxmlformats.org/drawingml/2006/table">
            <a:tbl>
              <a:tblPr/>
              <a:tblGrid>
                <a:gridCol w="627320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0"/>
                    </a:ext>
                  </a:extLst>
                </a:gridCol>
                <a:gridCol w="1053512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1"/>
                    </a:ext>
                  </a:extLst>
                </a:gridCol>
                <a:gridCol w="1674843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2"/>
                    </a:ext>
                  </a:extLst>
                </a:gridCol>
                <a:gridCol w="2605177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3"/>
                    </a:ext>
                  </a:extLst>
                </a:gridCol>
                <a:gridCol w="2708697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4"/>
                    </a:ext>
                  </a:extLst>
                </a:gridCol>
              </a:tblGrid>
              <a:tr h="49065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</a:t>
                      </a:r>
                    </a:p>
                  </a:txBody>
                  <a:tcPr marL="50375" marR="50375" marT="35019" marB="350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物体在水平方向所受二力的情况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运动状态是否改变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0"/>
                  </a:ext>
                </a:extLst>
              </a:tr>
              <a:tr h="7997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大小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方向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是否在一条直线上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1"/>
                  </a:ext>
                </a:extLst>
              </a:tr>
              <a:tr h="799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375" marR="50375" marT="35019" marB="350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不相等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相反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在同一条直线上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2"/>
                  </a:ext>
                </a:extLst>
              </a:tr>
              <a:tr h="799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375" marR="50375" marT="35019" marB="350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相等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相反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在同一条直线上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不改变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3"/>
                  </a:ext>
                </a:extLst>
              </a:tr>
              <a:tr h="799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375" marR="50375" marT="35019" marB="350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相等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成一定角度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不在同一条直线上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4"/>
                  </a:ext>
                </a:extLst>
              </a:tr>
              <a:tr h="799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375" marR="50375" marT="35019" marB="350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相等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相反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不在同一条直线上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</a:t>
                      </a:r>
                    </a:p>
                  </a:txBody>
                  <a:tcPr marL="50375" marR="50375" marT="35019" marB="350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5"/>
                  </a:ext>
                </a:extLst>
              </a:tr>
            </a:tbl>
          </a:graphicData>
        </a:graphic>
      </p:graphicFrame>
      <p:sp>
        <p:nvSpPr>
          <p:cNvPr id="8" name="矩形 257026">
            <a:hlinkClick r:id="rId5" action="ppaction://hlinkfile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9188" y="204823"/>
            <a:ext cx="1889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实验记录：</a:t>
            </a:r>
          </a:p>
        </p:txBody>
      </p:sp>
    </p:spTree>
    <p:extLst>
      <p:ext uri="{BB962C8B-B14F-4D97-AF65-F5344CB8AC3E}">
        <p14:creationId xmlns:p14="http://schemas.microsoft.com/office/powerpoint/2010/main" val="4060114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15232" y="372178"/>
            <a:ext cx="87175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同一物体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上的两个力，如果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大小相等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方向相反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，并且在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同一条直线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上，这两个力就彼此平衡。</a:t>
            </a:r>
          </a:p>
        </p:txBody>
      </p:sp>
      <p:sp>
        <p:nvSpPr>
          <p:cNvPr id="9" name="矩形 257026">
            <a:hlinkClick r:id="rId12" action="ppaction://hlinkfile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067" y="60960"/>
            <a:ext cx="2219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实验结论：</a:t>
            </a:r>
          </a:p>
        </p:txBody>
      </p:sp>
      <p:sp>
        <p:nvSpPr>
          <p:cNvPr id="10" name="TextBox 5"/>
          <p:cNvSpPr txBox="1"/>
          <p:nvPr>
            <p:custDataLst>
              <p:tags r:id="rId3"/>
            </p:custDataLst>
          </p:nvPr>
        </p:nvSpPr>
        <p:spPr bwMode="auto">
          <a:xfrm>
            <a:off x="5192632" y="972342"/>
            <a:ext cx="3751071" cy="51077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体、等大、反向、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共线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07067" y="1572507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力平衡的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条件应用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0369" y="2090054"/>
            <a:ext cx="3570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判断两个力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是否平衡</a:t>
            </a:r>
            <a:r>
              <a:rPr lang="zh-CN" altLang="en-US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26566" y="2456170"/>
            <a:ext cx="8993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根据二力平衡的条件判断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等大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反向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同体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共线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四个条件缺一不可。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书宋_GBK"/>
            </a:endParaRPr>
          </a:p>
        </p:txBody>
      </p:sp>
      <p:pic>
        <p:nvPicPr>
          <p:cNvPr id="13" name="Picture 9" descr="CW36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474" b="13018"/>
          <a:stretch>
            <a:fillRect/>
          </a:stretch>
        </p:blipFill>
        <p:spPr bwMode="auto">
          <a:xfrm>
            <a:off x="3962401" y="3126357"/>
            <a:ext cx="4729972" cy="15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100138" y="3650629"/>
            <a:ext cx="3690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图中，哪些情况下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i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是平衡的？</a:t>
            </a:r>
          </a:p>
        </p:txBody>
      </p:sp>
      <p:sp>
        <p:nvSpPr>
          <p:cNvPr id="14" name="椭圆 13"/>
          <p:cNvSpPr/>
          <p:nvPr>
            <p:custDataLst>
              <p:tags r:id="rId9"/>
            </p:custDataLst>
          </p:nvPr>
        </p:nvSpPr>
        <p:spPr>
          <a:xfrm>
            <a:off x="5111945" y="3056334"/>
            <a:ext cx="1045015" cy="164207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auto"/>
            <a:endParaRPr lang="zh-CN" altLang="en-US" sz="1616" noProof="1">
              <a:latin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7511710" y="3543287"/>
            <a:ext cx="1296200" cy="99247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auto"/>
            <a:endParaRPr lang="zh-CN" altLang="en-US" sz="1616" noProof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6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3" grpId="0"/>
      <p:bldP spid="12" grpId="0"/>
      <p:bldP spid="2" grpId="0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4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2373</Words>
  <Application>Microsoft Office PowerPoint</Application>
  <PresentationFormat>自定义</PresentationFormat>
  <Paragraphs>148</Paragraphs>
  <Slides>20</Slides>
  <Notes>5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2021-03-17T22:31:33Z</cp:lastPrinted>
  <dcterms:created xsi:type="dcterms:W3CDTF">2021-03-17T22:31:33Z</dcterms:created>
  <dcterms:modified xsi:type="dcterms:W3CDTF">2021-04-20T13:05:54Z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